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04" r:id="rId42"/>
    <p:sldId id="296" r:id="rId43"/>
    <p:sldId id="297" r:id="rId44"/>
    <p:sldId id="298" r:id="rId45"/>
    <p:sldId id="299" r:id="rId46"/>
    <p:sldId id="300" r:id="rId47"/>
    <p:sldId id="301" r:id="rId48"/>
    <p:sldId id="302" r:id="rId49"/>
    <p:sldId id="303" r:id="rId50"/>
    <p:sldId id="305" r:id="rId51"/>
    <p:sldId id="309"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626" autoAdjust="0"/>
  </p:normalViewPr>
  <p:slideViewPr>
    <p:cSldViewPr>
      <p:cViewPr>
        <p:scale>
          <a:sx n="100" d="100"/>
          <a:sy n="100" d="100"/>
        </p:scale>
        <p:origin x="1960" y="3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EA8C5A-FE38-4770-B67D-F979F6D394B9}" type="datetimeFigureOut">
              <a:rPr lang="en-US" smtClean="0"/>
              <a:t>4/29/18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E21555-40E5-4E0E-BC87-A96C5E2202B9}" type="slidenum">
              <a:rPr lang="en-US" smtClean="0"/>
              <a:t>‹#›</a:t>
            </a:fld>
            <a:endParaRPr lang="en-US"/>
          </a:p>
        </p:txBody>
      </p:sp>
    </p:spTree>
    <p:extLst>
      <p:ext uri="{BB962C8B-B14F-4D97-AF65-F5344CB8AC3E}">
        <p14:creationId xmlns:p14="http://schemas.microsoft.com/office/powerpoint/2010/main" val="3418745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trust in the context of computer security goes back to the early 1970s, spurred on by the U.S. Department of Defense initiative and funding in this area. Initial work on trusted computers and trusted operating systems was based on the reference monitor concept, depicted in Figure 10.7. The reference monitor is a controlling element in the hardware and operating system of a computer that regulates the access of subjects to objects on the basis of security parameters of the subject and object. It has access to a file, known as the security kernel database, that lists the access privileges (security clearance) of each subject and the protection attributes (classification level) of each object. The reference monitor enforces the security rules (no read up, no write down) and has the following properties:</a:t>
            </a:r>
          </a:p>
          <a:p>
            <a:r>
              <a:rPr lang="en-US" dirty="0" smtClean="0"/>
              <a:t>• Complete mediation: security rules enforced on every access, not just file open.</a:t>
            </a:r>
          </a:p>
          <a:p>
            <a:r>
              <a:rPr lang="en-US" dirty="0" smtClean="0"/>
              <a:t>• Isolation: reference monitor &amp; database protected from unauthorized modification.</a:t>
            </a:r>
          </a:p>
          <a:p>
            <a:r>
              <a:rPr lang="en-US" dirty="0" smtClean="0"/>
              <a:t>• Verifiability: reference monitor's correctness must be provable. </a:t>
            </a:r>
          </a:p>
          <a:p>
            <a:r>
              <a:rPr lang="en-US" dirty="0" smtClean="0"/>
              <a:t>These are stiff requirements. A system that can provide such verification is referred to as a trustworthy system.</a:t>
            </a:r>
          </a:p>
          <a:p>
            <a:r>
              <a:rPr lang="en-US" dirty="0" smtClean="0"/>
              <a:t>A final element illustrated in Figure 10.7 is an audit file. Important security events, such as detected security violations and authorized changes to the security kernel database, are stored in the audit file.</a:t>
            </a:r>
          </a:p>
          <a:p>
            <a:endParaRPr lang="en-US" dirty="0"/>
          </a:p>
        </p:txBody>
      </p:sp>
      <p:sp>
        <p:nvSpPr>
          <p:cNvPr id="4" name="Slide Number Placeholder 3"/>
          <p:cNvSpPr>
            <a:spLocks noGrp="1"/>
          </p:cNvSpPr>
          <p:nvPr>
            <p:ph type="sldNum" sz="quarter" idx="10"/>
          </p:nvPr>
        </p:nvSpPr>
        <p:spPr/>
        <p:txBody>
          <a:bodyPr/>
          <a:lstStyle/>
          <a:p>
            <a:fld id="{CFE21555-40E5-4E0E-BC87-A96C5E2202B9}" type="slidenum">
              <a:rPr lang="en-US" smtClean="0"/>
              <a:t>40</a:t>
            </a:fld>
            <a:endParaRPr lang="en-US"/>
          </a:p>
        </p:txBody>
      </p:sp>
    </p:spTree>
    <p:extLst>
      <p:ext uri="{BB962C8B-B14F-4D97-AF65-F5344CB8AC3E}">
        <p14:creationId xmlns:p14="http://schemas.microsoft.com/office/powerpoint/2010/main" val="212362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defTabSz="914423" eaLnBrk="0" hangingPunct="0">
              <a:defRPr>
                <a:solidFill>
                  <a:schemeClr val="tx1"/>
                </a:solidFill>
                <a:latin typeface="Arial" pitchFamily="34" charset="0"/>
              </a:defRPr>
            </a:lvl1pPr>
            <a:lvl2pPr marL="685817" indent="-263776" defTabSz="914423" eaLnBrk="0" hangingPunct="0">
              <a:defRPr>
                <a:solidFill>
                  <a:schemeClr val="tx1"/>
                </a:solidFill>
                <a:latin typeface="Arial" pitchFamily="34" charset="0"/>
              </a:defRPr>
            </a:lvl2pPr>
            <a:lvl3pPr marL="1055103" indent="-211021" defTabSz="914423" eaLnBrk="0" hangingPunct="0">
              <a:defRPr>
                <a:solidFill>
                  <a:schemeClr val="tx1"/>
                </a:solidFill>
                <a:latin typeface="Arial" pitchFamily="34" charset="0"/>
              </a:defRPr>
            </a:lvl3pPr>
            <a:lvl4pPr marL="1477145" indent="-211021" defTabSz="914423" eaLnBrk="0" hangingPunct="0">
              <a:defRPr>
                <a:solidFill>
                  <a:schemeClr val="tx1"/>
                </a:solidFill>
                <a:latin typeface="Arial" pitchFamily="34" charset="0"/>
              </a:defRPr>
            </a:lvl4pPr>
            <a:lvl5pPr marL="1899186" indent="-211021" defTabSz="914423" eaLnBrk="0" hangingPunct="0">
              <a:defRPr>
                <a:solidFill>
                  <a:schemeClr val="tx1"/>
                </a:solidFill>
                <a:latin typeface="Arial" pitchFamily="34" charset="0"/>
              </a:defRPr>
            </a:lvl5pPr>
            <a:lvl6pPr marL="2321227" indent="-211021" defTabSz="914423" eaLnBrk="0" fontAlgn="base" hangingPunct="0">
              <a:spcBef>
                <a:spcPct val="0"/>
              </a:spcBef>
              <a:spcAft>
                <a:spcPct val="0"/>
              </a:spcAft>
              <a:defRPr>
                <a:solidFill>
                  <a:schemeClr val="tx1"/>
                </a:solidFill>
                <a:latin typeface="Arial" pitchFamily="34" charset="0"/>
              </a:defRPr>
            </a:lvl6pPr>
            <a:lvl7pPr marL="2743269" indent="-211021" defTabSz="914423" eaLnBrk="0" fontAlgn="base" hangingPunct="0">
              <a:spcBef>
                <a:spcPct val="0"/>
              </a:spcBef>
              <a:spcAft>
                <a:spcPct val="0"/>
              </a:spcAft>
              <a:defRPr>
                <a:solidFill>
                  <a:schemeClr val="tx1"/>
                </a:solidFill>
                <a:latin typeface="Arial" pitchFamily="34" charset="0"/>
              </a:defRPr>
            </a:lvl7pPr>
            <a:lvl8pPr marL="3165310" indent="-211021" defTabSz="914423" eaLnBrk="0" fontAlgn="base" hangingPunct="0">
              <a:spcBef>
                <a:spcPct val="0"/>
              </a:spcBef>
              <a:spcAft>
                <a:spcPct val="0"/>
              </a:spcAft>
              <a:defRPr>
                <a:solidFill>
                  <a:schemeClr val="tx1"/>
                </a:solidFill>
                <a:latin typeface="Arial" pitchFamily="34" charset="0"/>
              </a:defRPr>
            </a:lvl8pPr>
            <a:lvl9pPr marL="3587351" indent="-211021" defTabSz="914423" eaLnBrk="0" fontAlgn="base" hangingPunct="0">
              <a:spcBef>
                <a:spcPct val="0"/>
              </a:spcBef>
              <a:spcAft>
                <a:spcPct val="0"/>
              </a:spcAft>
              <a:defRPr>
                <a:solidFill>
                  <a:schemeClr val="tx1"/>
                </a:solidFill>
                <a:latin typeface="Arial" pitchFamily="34" charset="0"/>
              </a:defRPr>
            </a:lvl9pPr>
          </a:lstStyle>
          <a:p>
            <a:pPr eaLnBrk="1" hangingPunct="1"/>
            <a:fld id="{5FAA9C4A-C993-41B5-B139-509833C22AC7}" type="slidenum">
              <a:rPr lang="en-AU" altLang="en-US" smtClean="0"/>
              <a:pPr eaLnBrk="1" hangingPunct="1"/>
              <a:t>41</a:t>
            </a:fld>
            <a:endParaRPr lang="en-AU" altLang="en-US" smtClean="0"/>
          </a:p>
        </p:txBody>
      </p:sp>
      <p:sp>
        <p:nvSpPr>
          <p:cNvPr id="48131" name="Rectangle 2"/>
          <p:cNvSpPr>
            <a:spLocks noGrp="1" noRot="1" noChangeAspect="1" noChangeArrowheads="1" noTextEdit="1"/>
          </p:cNvSpPr>
          <p:nvPr>
            <p:ph type="sldImg"/>
          </p:nvPr>
        </p:nvSpPr>
        <p:spPr>
          <a:xfrm>
            <a:off x="1143000" y="685800"/>
            <a:ext cx="4572000" cy="3429000"/>
          </a:xfrm>
          <a:ln/>
        </p:spPr>
      </p:sp>
      <p:sp>
        <p:nvSpPr>
          <p:cNvPr id="48132" name="Rectangle 3"/>
          <p:cNvSpPr>
            <a:spLocks noGrp="1" noChangeArrowheads="1"/>
          </p:cNvSpPr>
          <p:nvPr>
            <p:ph type="body" idx="1"/>
          </p:nvPr>
        </p:nvSpPr>
        <p:spPr>
          <a:noFill/>
        </p:spPr>
        <p:txBody>
          <a:bodyPr/>
          <a:lstStyle/>
          <a:p>
            <a:pPr eaLnBrk="1" hangingPunct="1"/>
            <a:r>
              <a:rPr lang="en-US" altLang="en-US" dirty="0" smtClean="0">
                <a:latin typeface="Times New Roman" pitchFamily="18" charset="0"/>
              </a:rPr>
              <a:t>One way to prevent Trojan horse attacks is to use a secure, trusted operating system. Figure 10.8 illustrates an example of a Trojan horse used to bypass security mechanisms. In this example, a user Bob interacts with a data file containing the critically sensitive character string "CPE170KS." Bob has created it with read/write permission provided only to his programs. The Trojan horse attack begins when a hostile user, Alice, gains legitimate access to the system and installs both a Trojan horse program and a private file used in the attack as a "back pocket." Alice gives read/write permission to herself for this file and gives Bob write-only permission (Figure 10.8a). Alice now induces Bob to invoke the Trojan horse program, perhaps by advertising it as a useful utility. When the program detects that it is being run by Bob, it reads the sensitive character string from Bob's file and copies it into Alice's back-pocket file (Figure 10.8b). Both the read and write operations satisfy the constraints imposed by access control lists. Alice then has only to access Bob's file at a later time to learn the value of the string. Now consider the use of a secure operating system (Figure 10.8c). Security levels, e.g. sensitive and public, are assigned to subjects at logon. Processes owned by Bob and Bob's data file are assigned the security level sensitive. Alice's file and processes are restricted to public. If Bob invokes the Trojan horse program (Figure 10.8d), that program acquires Bob's security level. It is therefore able, under the simple security property, to observe the sensitive character string. When the program attempts to store the string in a public file (the back-pocket file), however, the *-Property is violated and the attempt is disallowed by the reference monitor. Thus, the attempt to write into the back-pocket file is denied even though the access control list permits it: The security policy takes precedence over the access control list mechanism.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defTabSz="914423" eaLnBrk="0" hangingPunct="0">
              <a:defRPr>
                <a:solidFill>
                  <a:schemeClr val="tx1"/>
                </a:solidFill>
                <a:latin typeface="Arial" pitchFamily="34" charset="0"/>
              </a:defRPr>
            </a:lvl1pPr>
            <a:lvl2pPr marL="685817" indent="-263776" defTabSz="914423" eaLnBrk="0" hangingPunct="0">
              <a:defRPr>
                <a:solidFill>
                  <a:schemeClr val="tx1"/>
                </a:solidFill>
                <a:latin typeface="Arial" pitchFamily="34" charset="0"/>
              </a:defRPr>
            </a:lvl2pPr>
            <a:lvl3pPr marL="1055103" indent="-211021" defTabSz="914423" eaLnBrk="0" hangingPunct="0">
              <a:defRPr>
                <a:solidFill>
                  <a:schemeClr val="tx1"/>
                </a:solidFill>
                <a:latin typeface="Arial" pitchFamily="34" charset="0"/>
              </a:defRPr>
            </a:lvl3pPr>
            <a:lvl4pPr marL="1477145" indent="-211021" defTabSz="914423" eaLnBrk="0" hangingPunct="0">
              <a:defRPr>
                <a:solidFill>
                  <a:schemeClr val="tx1"/>
                </a:solidFill>
                <a:latin typeface="Arial" pitchFamily="34" charset="0"/>
              </a:defRPr>
            </a:lvl4pPr>
            <a:lvl5pPr marL="1899186" indent="-211021" defTabSz="914423" eaLnBrk="0" hangingPunct="0">
              <a:defRPr>
                <a:solidFill>
                  <a:schemeClr val="tx1"/>
                </a:solidFill>
                <a:latin typeface="Arial" pitchFamily="34" charset="0"/>
              </a:defRPr>
            </a:lvl5pPr>
            <a:lvl6pPr marL="2321227" indent="-211021" defTabSz="914423" eaLnBrk="0" fontAlgn="base" hangingPunct="0">
              <a:spcBef>
                <a:spcPct val="0"/>
              </a:spcBef>
              <a:spcAft>
                <a:spcPct val="0"/>
              </a:spcAft>
              <a:defRPr>
                <a:solidFill>
                  <a:schemeClr val="tx1"/>
                </a:solidFill>
                <a:latin typeface="Arial" pitchFamily="34" charset="0"/>
              </a:defRPr>
            </a:lvl6pPr>
            <a:lvl7pPr marL="2743269" indent="-211021" defTabSz="914423" eaLnBrk="0" fontAlgn="base" hangingPunct="0">
              <a:spcBef>
                <a:spcPct val="0"/>
              </a:spcBef>
              <a:spcAft>
                <a:spcPct val="0"/>
              </a:spcAft>
              <a:defRPr>
                <a:solidFill>
                  <a:schemeClr val="tx1"/>
                </a:solidFill>
                <a:latin typeface="Arial" pitchFamily="34" charset="0"/>
              </a:defRPr>
            </a:lvl7pPr>
            <a:lvl8pPr marL="3165310" indent="-211021" defTabSz="914423" eaLnBrk="0" fontAlgn="base" hangingPunct="0">
              <a:spcBef>
                <a:spcPct val="0"/>
              </a:spcBef>
              <a:spcAft>
                <a:spcPct val="0"/>
              </a:spcAft>
              <a:defRPr>
                <a:solidFill>
                  <a:schemeClr val="tx1"/>
                </a:solidFill>
                <a:latin typeface="Arial" pitchFamily="34" charset="0"/>
              </a:defRPr>
            </a:lvl8pPr>
            <a:lvl9pPr marL="3587351" indent="-211021" defTabSz="914423" eaLnBrk="0" fontAlgn="base" hangingPunct="0">
              <a:spcBef>
                <a:spcPct val="0"/>
              </a:spcBef>
              <a:spcAft>
                <a:spcPct val="0"/>
              </a:spcAft>
              <a:defRPr>
                <a:solidFill>
                  <a:schemeClr val="tx1"/>
                </a:solidFill>
                <a:latin typeface="Arial" pitchFamily="34" charset="0"/>
              </a:defRPr>
            </a:lvl9pPr>
          </a:lstStyle>
          <a:p>
            <a:pPr eaLnBrk="1" hangingPunct="1"/>
            <a:fld id="{A897503F-14F1-4B50-9B7C-E441175BEE9F}" type="slidenum">
              <a:rPr lang="en-AU" altLang="en-US" smtClean="0"/>
              <a:pPr eaLnBrk="1" hangingPunct="1"/>
              <a:t>50</a:t>
            </a:fld>
            <a:endParaRPr lang="en-AU" altLang="en-US" smtClean="0"/>
          </a:p>
        </p:txBody>
      </p:sp>
      <p:sp>
        <p:nvSpPr>
          <p:cNvPr id="53251" name="Rectangle 2"/>
          <p:cNvSpPr>
            <a:spLocks noGrp="1" noRot="1" noChangeAspect="1" noChangeArrowheads="1" noTextEdit="1"/>
          </p:cNvSpPr>
          <p:nvPr>
            <p:ph type="sldImg"/>
          </p:nvPr>
        </p:nvSpPr>
        <p:spPr>
          <a:xfrm>
            <a:off x="1143000" y="685800"/>
            <a:ext cx="4572000" cy="3429000"/>
          </a:xfrm>
          <a:ln/>
        </p:spPr>
      </p:sp>
      <p:sp>
        <p:nvSpPr>
          <p:cNvPr id="53252" name="Rectangle 3"/>
          <p:cNvSpPr>
            <a:spLocks noGrp="1" noChangeArrowheads="1"/>
          </p:cNvSpPr>
          <p:nvPr>
            <p:ph type="body" idx="1"/>
          </p:nvPr>
        </p:nvSpPr>
        <p:spPr>
          <a:noFill/>
        </p:spPr>
        <p:txBody>
          <a:bodyPr/>
          <a:lstStyle/>
          <a:p>
            <a:pPr eaLnBrk="1" hangingPunct="1"/>
            <a:r>
              <a:rPr lang="en-US" altLang="en-US" smtClean="0">
                <a:latin typeface="Times New Roman" pitchFamily="18" charset="0"/>
              </a:rPr>
              <a:t>The trusted platform module (TPM) is a concept being standardized by an industry consortium, the Trusted Computing Group. The TPM is a hardware module that is at the heart of a hardware/software approach to trusted computing. Indeed, the term </a:t>
            </a:r>
            <a:r>
              <a:rPr lang="en-US" altLang="en-US" b="1" smtClean="0">
                <a:latin typeface="Times New Roman" pitchFamily="18" charset="0"/>
              </a:rPr>
              <a:t>trusted computing</a:t>
            </a:r>
            <a:r>
              <a:rPr lang="en-US" altLang="en-US" smtClean="0">
                <a:latin typeface="Times New Roman" pitchFamily="18" charset="0"/>
              </a:rPr>
              <a:t> (TC) is now used in the industry to refer to this type of hardware/software approach.</a:t>
            </a:r>
          </a:p>
          <a:p>
            <a:pPr eaLnBrk="1" hangingPunct="1"/>
            <a:r>
              <a:rPr lang="en-US" altLang="en-US" smtClean="0">
                <a:latin typeface="Times New Roman" pitchFamily="18" charset="0"/>
              </a:rPr>
              <a:t>The TC approach employs a TPM chip in personal computer motherboard or a smart card or integrated into the main processor, together with hardware and software that in some sense has been approved or certified to work with the TPM. We can briefly describe the TC approach as follows. The TPM generates keys that it shares with vulnerable components that pass data around the system, such as storage devices, memory components, and audio/visual hardware. The keys can be used to encrypt the data that flow throughout the machine. The TPM also works with TC-enabled software, including the OS and applications. The software can be assured that the data it receives is trustworthy, and the system can be assured that the software itself is trustworthy. To achieve these features, TC provides three basic services authenticated boot, certification, and encryption.</a:t>
            </a:r>
          </a:p>
          <a:p>
            <a:pPr eaLnBrk="1" hangingPunct="1"/>
            <a:endParaRPr lang="en-US" alt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defTabSz="914423" eaLnBrk="0" hangingPunct="0">
              <a:defRPr>
                <a:solidFill>
                  <a:schemeClr val="tx1"/>
                </a:solidFill>
                <a:latin typeface="Arial" pitchFamily="34" charset="0"/>
              </a:defRPr>
            </a:lvl1pPr>
            <a:lvl2pPr marL="685817" indent="-263776" defTabSz="914423" eaLnBrk="0" hangingPunct="0">
              <a:defRPr>
                <a:solidFill>
                  <a:schemeClr val="tx1"/>
                </a:solidFill>
                <a:latin typeface="Arial" pitchFamily="34" charset="0"/>
              </a:defRPr>
            </a:lvl2pPr>
            <a:lvl3pPr marL="1055103" indent="-211021" defTabSz="914423" eaLnBrk="0" hangingPunct="0">
              <a:defRPr>
                <a:solidFill>
                  <a:schemeClr val="tx1"/>
                </a:solidFill>
                <a:latin typeface="Arial" pitchFamily="34" charset="0"/>
              </a:defRPr>
            </a:lvl3pPr>
            <a:lvl4pPr marL="1477145" indent="-211021" defTabSz="914423" eaLnBrk="0" hangingPunct="0">
              <a:defRPr>
                <a:solidFill>
                  <a:schemeClr val="tx1"/>
                </a:solidFill>
                <a:latin typeface="Arial" pitchFamily="34" charset="0"/>
              </a:defRPr>
            </a:lvl4pPr>
            <a:lvl5pPr marL="1899186" indent="-211021" defTabSz="914423" eaLnBrk="0" hangingPunct="0">
              <a:defRPr>
                <a:solidFill>
                  <a:schemeClr val="tx1"/>
                </a:solidFill>
                <a:latin typeface="Arial" pitchFamily="34" charset="0"/>
              </a:defRPr>
            </a:lvl5pPr>
            <a:lvl6pPr marL="2321227" indent="-211021" defTabSz="914423" eaLnBrk="0" fontAlgn="base" hangingPunct="0">
              <a:spcBef>
                <a:spcPct val="0"/>
              </a:spcBef>
              <a:spcAft>
                <a:spcPct val="0"/>
              </a:spcAft>
              <a:defRPr>
                <a:solidFill>
                  <a:schemeClr val="tx1"/>
                </a:solidFill>
                <a:latin typeface="Arial" pitchFamily="34" charset="0"/>
              </a:defRPr>
            </a:lvl6pPr>
            <a:lvl7pPr marL="2743269" indent="-211021" defTabSz="914423" eaLnBrk="0" fontAlgn="base" hangingPunct="0">
              <a:spcBef>
                <a:spcPct val="0"/>
              </a:spcBef>
              <a:spcAft>
                <a:spcPct val="0"/>
              </a:spcAft>
              <a:defRPr>
                <a:solidFill>
                  <a:schemeClr val="tx1"/>
                </a:solidFill>
                <a:latin typeface="Arial" pitchFamily="34" charset="0"/>
              </a:defRPr>
            </a:lvl7pPr>
            <a:lvl8pPr marL="3165310" indent="-211021" defTabSz="914423" eaLnBrk="0" fontAlgn="base" hangingPunct="0">
              <a:spcBef>
                <a:spcPct val="0"/>
              </a:spcBef>
              <a:spcAft>
                <a:spcPct val="0"/>
              </a:spcAft>
              <a:defRPr>
                <a:solidFill>
                  <a:schemeClr val="tx1"/>
                </a:solidFill>
                <a:latin typeface="Arial" pitchFamily="34" charset="0"/>
              </a:defRPr>
            </a:lvl8pPr>
            <a:lvl9pPr marL="3587351" indent="-211021" defTabSz="914423" eaLnBrk="0" fontAlgn="base" hangingPunct="0">
              <a:spcBef>
                <a:spcPct val="0"/>
              </a:spcBef>
              <a:spcAft>
                <a:spcPct val="0"/>
              </a:spcAft>
              <a:defRPr>
                <a:solidFill>
                  <a:schemeClr val="tx1"/>
                </a:solidFill>
                <a:latin typeface="Arial" pitchFamily="34" charset="0"/>
              </a:defRPr>
            </a:lvl9pPr>
          </a:lstStyle>
          <a:p>
            <a:pPr eaLnBrk="1" hangingPunct="1"/>
            <a:fld id="{3E9B4317-7AA5-4A94-82AC-9E74A560705E}" type="slidenum">
              <a:rPr lang="en-AU" altLang="en-US" smtClean="0"/>
              <a:pPr eaLnBrk="1" hangingPunct="1"/>
              <a:t>51</a:t>
            </a:fld>
            <a:endParaRPr lang="en-AU" altLang="en-US" smtClean="0"/>
          </a:p>
        </p:txBody>
      </p:sp>
      <p:sp>
        <p:nvSpPr>
          <p:cNvPr id="57347" name="Rectangle 2"/>
          <p:cNvSpPr>
            <a:spLocks noGrp="1" noRot="1" noChangeAspect="1" noChangeArrowheads="1" noTextEdit="1"/>
          </p:cNvSpPr>
          <p:nvPr>
            <p:ph type="sldImg"/>
          </p:nvPr>
        </p:nvSpPr>
        <p:spPr>
          <a:xfrm>
            <a:off x="1143000" y="685800"/>
            <a:ext cx="4572000" cy="3429000"/>
          </a:xfrm>
          <a:ln/>
        </p:spPr>
      </p:sp>
      <p:sp>
        <p:nvSpPr>
          <p:cNvPr id="57348" name="Rectangle 3"/>
          <p:cNvSpPr>
            <a:spLocks noGrp="1" noChangeArrowheads="1"/>
          </p:cNvSpPr>
          <p:nvPr>
            <p:ph type="body" idx="1"/>
          </p:nvPr>
        </p:nvSpPr>
        <p:spPr>
          <a:noFill/>
        </p:spPr>
        <p:txBody>
          <a:bodyPr/>
          <a:lstStyle/>
          <a:p>
            <a:r>
              <a:rPr lang="en-US" altLang="en-US" smtClean="0">
                <a:latin typeface="Times New Roman" pitchFamily="18" charset="0"/>
              </a:rPr>
              <a:t>Figure 10.12, based on the most recent TPM specification, is a block diagram of the functional components of the TPM. These are:</a:t>
            </a:r>
          </a:p>
          <a:p>
            <a:r>
              <a:rPr lang="en-US" altLang="en-US" smtClean="0">
                <a:latin typeface="Times New Roman" pitchFamily="18" charset="0"/>
                <a:cs typeface="Times New Roman" pitchFamily="18" charset="0"/>
              </a:rPr>
              <a:t>• </a:t>
            </a:r>
            <a:r>
              <a:rPr lang="en-US" altLang="en-US" b="1" smtClean="0">
                <a:latin typeface="Times New Roman" pitchFamily="18" charset="0"/>
              </a:rPr>
              <a:t>I/O: </a:t>
            </a:r>
            <a:r>
              <a:rPr lang="en-US" altLang="en-US" smtClean="0">
                <a:latin typeface="Times New Roman" pitchFamily="18" charset="0"/>
              </a:rPr>
              <a:t>all commands enter and exit through the I/O comms to other TPM components.</a:t>
            </a:r>
          </a:p>
          <a:p>
            <a:r>
              <a:rPr lang="en-US" altLang="en-US" smtClean="0">
                <a:latin typeface="Times New Roman" pitchFamily="18" charset="0"/>
                <a:cs typeface="Times New Roman" pitchFamily="18" charset="0"/>
              </a:rPr>
              <a:t>• </a:t>
            </a:r>
            <a:r>
              <a:rPr lang="en-US" altLang="en-US" b="1" smtClean="0">
                <a:latin typeface="Times New Roman" pitchFamily="18" charset="0"/>
              </a:rPr>
              <a:t>Cryptographic co-processor:</a:t>
            </a:r>
            <a:r>
              <a:rPr lang="en-US" altLang="en-US" smtClean="0">
                <a:latin typeface="Times New Roman" pitchFamily="18" charset="0"/>
              </a:rPr>
              <a:t> specialized for RSA encryption &amp; related processing. </a:t>
            </a:r>
          </a:p>
          <a:p>
            <a:r>
              <a:rPr lang="en-US" altLang="en-US" smtClean="0">
                <a:latin typeface="Times New Roman" pitchFamily="18" charset="0"/>
                <a:cs typeface="Times New Roman" pitchFamily="18" charset="0"/>
              </a:rPr>
              <a:t>• </a:t>
            </a:r>
            <a:r>
              <a:rPr lang="en-US" altLang="en-US" b="1" smtClean="0">
                <a:latin typeface="Times New Roman" pitchFamily="18" charset="0"/>
              </a:rPr>
              <a:t>Key generation:</a:t>
            </a:r>
            <a:r>
              <a:rPr lang="en-US" altLang="en-US" smtClean="0">
                <a:latin typeface="Times New Roman" pitchFamily="18" charset="0"/>
              </a:rPr>
              <a:t> Creates RSA public/private key pairs and symmetric keys.</a:t>
            </a:r>
          </a:p>
          <a:p>
            <a:r>
              <a:rPr lang="en-US" altLang="en-US" smtClean="0">
                <a:latin typeface="Times New Roman" pitchFamily="18" charset="0"/>
                <a:cs typeface="Times New Roman" pitchFamily="18" charset="0"/>
              </a:rPr>
              <a:t>• </a:t>
            </a:r>
            <a:r>
              <a:rPr lang="en-US" altLang="en-US" b="1" smtClean="0">
                <a:latin typeface="Times New Roman" pitchFamily="18" charset="0"/>
              </a:rPr>
              <a:t>HMAC engine:</a:t>
            </a:r>
            <a:r>
              <a:rPr lang="en-US" altLang="en-US" smtClean="0">
                <a:latin typeface="Times New Roman" pitchFamily="18" charset="0"/>
              </a:rPr>
              <a:t> This algorithm is used in various authentication protocols.</a:t>
            </a:r>
          </a:p>
          <a:p>
            <a:r>
              <a:rPr lang="en-US" altLang="en-US" smtClean="0">
                <a:latin typeface="Times New Roman" pitchFamily="18" charset="0"/>
                <a:cs typeface="Times New Roman" pitchFamily="18" charset="0"/>
              </a:rPr>
              <a:t>• </a:t>
            </a:r>
            <a:r>
              <a:rPr lang="en-US" altLang="en-US" b="1" smtClean="0">
                <a:latin typeface="Times New Roman" pitchFamily="18" charset="0"/>
              </a:rPr>
              <a:t>Random number generator (RNG):</a:t>
            </a:r>
            <a:r>
              <a:rPr lang="en-US" altLang="en-US" smtClean="0">
                <a:latin typeface="Times New Roman" pitchFamily="18" charset="0"/>
              </a:rPr>
              <a:t> produces random numbers for key generation, random values in digital signatures, and nonces. </a:t>
            </a:r>
          </a:p>
          <a:p>
            <a:r>
              <a:rPr lang="en-US" altLang="en-US" smtClean="0">
                <a:latin typeface="Times New Roman" pitchFamily="18" charset="0"/>
                <a:cs typeface="Times New Roman" pitchFamily="18" charset="0"/>
              </a:rPr>
              <a:t>• </a:t>
            </a:r>
            <a:r>
              <a:rPr lang="en-US" altLang="en-US" b="1" smtClean="0">
                <a:latin typeface="Times New Roman" pitchFamily="18" charset="0"/>
              </a:rPr>
              <a:t>SHA-1 engine:</a:t>
            </a:r>
            <a:r>
              <a:rPr lang="en-US" altLang="en-US" smtClean="0">
                <a:latin typeface="Times New Roman" pitchFamily="18" charset="0"/>
              </a:rPr>
              <a:t> implements SHA for digital signatures and HMAC algorithm</a:t>
            </a:r>
          </a:p>
          <a:p>
            <a:r>
              <a:rPr lang="en-US" altLang="en-US" smtClean="0">
                <a:latin typeface="Times New Roman" pitchFamily="18" charset="0"/>
                <a:cs typeface="Times New Roman" pitchFamily="18" charset="0"/>
              </a:rPr>
              <a:t>• </a:t>
            </a:r>
            <a:r>
              <a:rPr lang="en-US" altLang="en-US" b="1" smtClean="0">
                <a:latin typeface="Times New Roman" pitchFamily="18" charset="0"/>
              </a:rPr>
              <a:t>Power detection:</a:t>
            </a:r>
            <a:r>
              <a:rPr lang="en-US" altLang="en-US" smtClean="0">
                <a:latin typeface="Times New Roman" pitchFamily="18" charset="0"/>
              </a:rPr>
              <a:t> manages TPM power states with platform power states</a:t>
            </a:r>
          </a:p>
          <a:p>
            <a:r>
              <a:rPr lang="en-US" altLang="en-US" smtClean="0">
                <a:latin typeface="Times New Roman" pitchFamily="18" charset="0"/>
                <a:cs typeface="Times New Roman" pitchFamily="18" charset="0"/>
              </a:rPr>
              <a:t>• </a:t>
            </a:r>
            <a:r>
              <a:rPr lang="en-US" altLang="en-US" b="1" smtClean="0">
                <a:latin typeface="Times New Roman" pitchFamily="18" charset="0"/>
              </a:rPr>
              <a:t>Opt-In:</a:t>
            </a:r>
            <a:r>
              <a:rPr lang="en-US" altLang="en-US" smtClean="0">
                <a:latin typeface="Times New Roman" pitchFamily="18" charset="0"/>
              </a:rPr>
              <a:t> to securely allow TPM to be enabled or disabled at customer/user's discretion.</a:t>
            </a:r>
          </a:p>
          <a:p>
            <a:r>
              <a:rPr lang="en-US" altLang="en-US" smtClean="0">
                <a:latin typeface="Times New Roman" pitchFamily="18" charset="0"/>
                <a:cs typeface="Times New Roman" pitchFamily="18" charset="0"/>
              </a:rPr>
              <a:t>• </a:t>
            </a:r>
            <a:r>
              <a:rPr lang="en-US" altLang="en-US" b="1" smtClean="0">
                <a:latin typeface="Times New Roman" pitchFamily="18" charset="0"/>
              </a:rPr>
              <a:t>Execution engine:</a:t>
            </a:r>
            <a:r>
              <a:rPr lang="en-US" altLang="en-US" smtClean="0">
                <a:latin typeface="Times New Roman" pitchFamily="18" charset="0"/>
              </a:rPr>
              <a:t> runs TPM commands program code.</a:t>
            </a:r>
          </a:p>
          <a:p>
            <a:r>
              <a:rPr lang="en-US" altLang="en-US" smtClean="0">
                <a:latin typeface="Times New Roman" pitchFamily="18" charset="0"/>
                <a:cs typeface="Times New Roman" pitchFamily="18" charset="0"/>
              </a:rPr>
              <a:t>• </a:t>
            </a:r>
            <a:r>
              <a:rPr lang="en-US" altLang="en-US" b="1" smtClean="0">
                <a:latin typeface="Times New Roman" pitchFamily="18" charset="0"/>
              </a:rPr>
              <a:t>Non-volatile memory:</a:t>
            </a:r>
            <a:r>
              <a:rPr lang="en-US" altLang="en-US" smtClean="0">
                <a:latin typeface="Times New Roman" pitchFamily="18" charset="0"/>
              </a:rPr>
              <a:t> to store persistent identity and state parameters for this TPM.</a:t>
            </a:r>
          </a:p>
          <a:p>
            <a:r>
              <a:rPr lang="en-US" altLang="en-US" smtClean="0">
                <a:latin typeface="Times New Roman" pitchFamily="18" charset="0"/>
                <a:cs typeface="Times New Roman" pitchFamily="18" charset="0"/>
              </a:rPr>
              <a:t>• </a:t>
            </a:r>
            <a:r>
              <a:rPr lang="en-US" altLang="en-US" b="1" smtClean="0">
                <a:latin typeface="Times New Roman" pitchFamily="18" charset="0"/>
              </a:rPr>
              <a:t>Volatile memory:</a:t>
            </a:r>
            <a:r>
              <a:rPr lang="en-US" altLang="en-US" smtClean="0">
                <a:latin typeface="Times New Roman" pitchFamily="18" charset="0"/>
              </a:rPr>
              <a:t> for temporary storage for execution functions, plus storage of volatile parameters: current TPM state, cryptographic keys, session information.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24C826-1E90-4FBC-A93D-AD228EE34831}" type="datetimeFigureOut">
              <a:rPr lang="en-US" smtClean="0"/>
              <a:t>4/29/18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6260BC-00A5-488B-9F2B-93C840958472}" type="slidenum">
              <a:rPr lang="en-US" smtClean="0"/>
              <a:t>‹#›</a:t>
            </a:fld>
            <a:endParaRPr lang="en-US"/>
          </a:p>
        </p:txBody>
      </p:sp>
    </p:spTree>
    <p:extLst>
      <p:ext uri="{BB962C8B-B14F-4D97-AF65-F5344CB8AC3E}">
        <p14:creationId xmlns:p14="http://schemas.microsoft.com/office/powerpoint/2010/main" val="2453113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7D37A3-6D3E-4F8B-92C0-A06FF1E451F3}" type="slidenum">
              <a:rPr lang="en-US"/>
              <a:pPr>
                <a:defRPr/>
              </a:pPr>
              <a:t>‹#›</a:t>
            </a:fld>
            <a:endParaRPr lang="en-US"/>
          </a:p>
        </p:txBody>
      </p:sp>
    </p:spTree>
    <p:extLst>
      <p:ext uri="{BB962C8B-B14F-4D97-AF65-F5344CB8AC3E}">
        <p14:creationId xmlns:p14="http://schemas.microsoft.com/office/powerpoint/2010/main" val="182126606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24C826-1E90-4FBC-A93D-AD228EE34831}" type="datetimeFigureOut">
              <a:rPr lang="en-US" smtClean="0"/>
              <a:t>4/29/18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6260BC-00A5-488B-9F2B-93C840958472}" type="slidenum">
              <a:rPr lang="en-US" smtClean="0"/>
              <a:t>‹#›</a:t>
            </a:fld>
            <a:endParaRPr lang="en-US"/>
          </a:p>
        </p:txBody>
      </p:sp>
    </p:spTree>
    <p:extLst>
      <p:ext uri="{BB962C8B-B14F-4D97-AF65-F5344CB8AC3E}">
        <p14:creationId xmlns:p14="http://schemas.microsoft.com/office/powerpoint/2010/main" val="4046643624"/>
      </p:ext>
    </p:extLst>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692202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CAPABILITY LISTS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13156558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z="4000" smtClean="0"/>
              <a:t>ACCESS CONTROL TRIPLES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66501983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kumimoji="1" lang="en-GB" altLang="en-US" smtClean="0"/>
              <a:t>Access Control Structures</a:t>
            </a:r>
            <a:endParaRPr kumimoji="1"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281345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ACL'S VS CAPABILITIES</a:t>
            </a:r>
          </a:p>
        </p:txBody>
      </p:sp>
      <p:pic>
        <p:nvPicPr>
          <p:cNvPr id="3" name="Picture 2"/>
          <p:cNvPicPr/>
          <p:nvPr/>
        </p:nvPicPr>
        <p:blipFill>
          <a:blip r:embed="rId2"/>
          <a:stretch>
            <a:fillRect/>
          </a:stretch>
        </p:blipFill>
        <p:spPr>
          <a:xfrm>
            <a:off x="0" y="152400"/>
            <a:ext cx="9144000" cy="6858000"/>
          </a:xfrm>
          <a:prstGeom prst="rect">
            <a:avLst/>
          </a:prstGeom>
        </p:spPr>
      </p:pic>
    </p:spTree>
    <p:extLst>
      <p:ext uri="{BB962C8B-B14F-4D97-AF65-F5344CB8AC3E}">
        <p14:creationId xmlns:p14="http://schemas.microsoft.com/office/powerpoint/2010/main" val="349884523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ACL'S VS CAPABILITIES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8090603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Confused Deputy</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8791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ACL’s and Confused Deputy</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871810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Confused Deputy</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658851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ACLs vs Capabilities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932036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UNIX File </a:t>
            </a:r>
            <a:r>
              <a:rPr kumimoji="1" lang="en-GB" altLang="en-US" smtClean="0"/>
              <a:t>Concepts</a:t>
            </a:r>
            <a:endParaRPr kumimoji="1"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463228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kumimoji="1" lang="en-GB" altLang="en-US" smtClean="0"/>
              <a:t>Access Control</a:t>
            </a:r>
            <a:endParaRPr kumimoji="1" lang="en-AU" altLang="en-US" sz="3600" smtClean="0"/>
          </a:p>
        </p:txBody>
      </p:sp>
      <p:pic>
        <p:nvPicPr>
          <p:cNvPr id="3" name="Picture 2"/>
          <p:cNvPicPr/>
          <p:nvPr/>
        </p:nvPicPr>
        <p:blipFill>
          <a:blip r:embed="rId2"/>
          <a:stretch>
            <a:fillRect/>
          </a:stretch>
        </p:blipFill>
        <p:spPr>
          <a:xfrm>
            <a:off x="0" y="25400"/>
            <a:ext cx="9144000" cy="6858000"/>
          </a:xfrm>
          <a:prstGeom prst="rect">
            <a:avLst/>
          </a:prstGeom>
        </p:spPr>
      </p:pic>
    </p:spTree>
    <p:extLst>
      <p:ext uri="{BB962C8B-B14F-4D97-AF65-F5344CB8AC3E}">
        <p14:creationId xmlns:p14="http://schemas.microsoft.com/office/powerpoint/2010/main" val="2212025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UNIX File </a:t>
            </a:r>
            <a:r>
              <a:rPr kumimoji="1" lang="en-GB" altLang="en-US" smtClean="0"/>
              <a:t>Access Control</a:t>
            </a:r>
            <a:endParaRPr kumimoji="1"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0414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UNIX File </a:t>
            </a:r>
            <a:r>
              <a:rPr kumimoji="1" lang="en-GB" altLang="en-US" smtClean="0"/>
              <a:t>Access Control</a:t>
            </a:r>
            <a:endParaRPr kumimoji="1"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02562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UNIX </a:t>
            </a:r>
            <a:r>
              <a:rPr kumimoji="1" lang="en-GB" altLang="en-US" smtClean="0"/>
              <a:t>Access Control Lists</a:t>
            </a:r>
            <a:endParaRPr kumimoji="1"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12667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Extended ACL</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21437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Role-Based </a:t>
            </a:r>
            <a:r>
              <a:rPr kumimoji="1" lang="en-GB" altLang="en-US" smtClean="0"/>
              <a:t>Access Control</a:t>
            </a:r>
            <a:endParaRPr kumimoji="1"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51911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Role-Based </a:t>
            </a:r>
            <a:r>
              <a:rPr kumimoji="1" lang="en-GB" altLang="en-US" smtClean="0"/>
              <a:t>Access Control</a:t>
            </a:r>
            <a:endParaRPr kumimoji="1"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69666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Multilevel Security (MLS) Models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72201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Multilevel Security (MLS)</a:t>
            </a:r>
          </a:p>
        </p:txBody>
      </p:sp>
      <p:pic>
        <p:nvPicPr>
          <p:cNvPr id="3" name="Picture 2"/>
          <p:cNvPicPr/>
          <p:nvPr/>
        </p:nvPicPr>
        <p:blipFill>
          <a:blip r:embed="rId2"/>
          <a:stretch>
            <a:fillRect/>
          </a:stretch>
        </p:blipFill>
        <p:spPr>
          <a:xfrm>
            <a:off x="0" y="25400"/>
            <a:ext cx="9144000" cy="6858000"/>
          </a:xfrm>
          <a:prstGeom prst="rect">
            <a:avLst/>
          </a:prstGeom>
        </p:spPr>
      </p:pic>
    </p:spTree>
    <p:extLst>
      <p:ext uri="{BB962C8B-B14F-4D97-AF65-F5344CB8AC3E}">
        <p14:creationId xmlns:p14="http://schemas.microsoft.com/office/powerpoint/2010/main" val="2199552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Classifications and Clearances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27083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Clearances and Classification</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185957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kumimoji="1" lang="en-GB" altLang="en-US" smtClean="0"/>
              <a:t>Access Control Principles</a:t>
            </a:r>
            <a:endParaRPr kumimoji="1"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788558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Subjects and Objects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156488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Multilevel Security (MLS)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198368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MLS Applications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226399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MLS Security Models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3280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Bell-LaPadula</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098817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Bell-LaPadula</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95636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BLP: The Bottom Line</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452532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Biba’s Model</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568834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Biba</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338969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mtClean="0"/>
              <a:t>BLP vs Biba</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7596076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kumimoji="1" lang="en-GB" altLang="en-US" smtClean="0"/>
              <a:t>Access Control Policies</a:t>
            </a:r>
            <a:endParaRPr kumimoji="1"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801979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z="4000" smtClean="0"/>
              <a:t>Reference Monitors</a:t>
            </a:r>
            <a:endParaRPr lang="en-US" altLang="en-US" sz="4000" dirty="0" smtClean="0"/>
          </a:p>
        </p:txBody>
      </p:sp>
      <p:pic>
        <p:nvPicPr>
          <p:cNvPr id="3" name="Picture 2"/>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0103617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68313" y="0"/>
            <a:ext cx="8229600" cy="1143000"/>
          </a:xfrm>
        </p:spPr>
        <p:txBody>
          <a:bodyPr/>
          <a:lstStyle/>
          <a:p>
            <a:pPr eaLnBrk="1" hangingPunct="1"/>
            <a:r>
              <a:rPr lang="en-US" altLang="en-US" smtClean="0"/>
              <a:t>Trojan Horse Defense</a:t>
            </a:r>
          </a:p>
        </p:txBody>
      </p:sp>
      <p:pic>
        <p:nvPicPr>
          <p:cNvPr id="15363" name="Picture 4"/>
          <p:cNvPicPr>
            <a:picLocks noChangeAspect="1" noChangeArrowheads="1"/>
          </p:cNvPicPr>
          <p:nvPr/>
        </p:nvPicPr>
        <p:blipFill>
          <a:blip r:embed="rId3">
            <a:extLst>
              <a:ext uri="{28A0092B-C50C-407E-A947-70E740481C1C}">
                <a14:useLocalDpi xmlns:a14="http://schemas.microsoft.com/office/drawing/2010/main" val="0"/>
              </a:ext>
            </a:extLst>
          </a:blip>
          <a:srcRect l="3580" t="4633" r="3580" b="13898"/>
          <a:stretch>
            <a:fillRect/>
          </a:stretch>
        </p:blipFill>
        <p:spPr bwMode="auto">
          <a:xfrm>
            <a:off x="250825" y="923925"/>
            <a:ext cx="8748713" cy="593407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85961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mtClean="0"/>
              <a:t>System Certification</a:t>
            </a:r>
            <a:endParaRPr lang="en-US" dirty="0"/>
          </a:p>
        </p:txBody>
      </p:sp>
      <p:pic>
        <p:nvPicPr>
          <p:cNvPr id="3" name="Picture 2"/>
          <p:cNvPicPr/>
          <p:nvPr/>
        </p:nvPicPr>
        <p:blipFill>
          <a:blip r:embed="rId2"/>
          <a:stretch>
            <a:fillRect/>
          </a:stretch>
        </p:blipFill>
        <p:spPr>
          <a:xfrm>
            <a:off x="0" y="152400"/>
            <a:ext cx="9144000" cy="6858000"/>
          </a:xfrm>
          <a:prstGeom prst="rect">
            <a:avLst/>
          </a:prstGeom>
        </p:spPr>
      </p:pic>
    </p:spTree>
    <p:extLst>
      <p:ext uri="{BB962C8B-B14F-4D97-AF65-F5344CB8AC3E}">
        <p14:creationId xmlns:p14="http://schemas.microsoft.com/office/powerpoint/2010/main" val="1868848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mtClean="0"/>
              <a:t>Orange Book</a:t>
            </a:r>
            <a:endParaRPr lang="en-US" dirty="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035646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Orange Book Classes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9117473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mtClean="0"/>
              <a:t>Orange Book: Last Word</a:t>
            </a:r>
            <a:endParaRPr lang="en-US" dirty="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12783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mtClean="0"/>
              <a:t>Common Criteria</a:t>
            </a:r>
            <a:endParaRPr lang="en-US" dirty="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01921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mtClean="0"/>
              <a:t>EAL 1 thru 7</a:t>
            </a:r>
            <a:endParaRPr lang="en-US" dirty="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248358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mtClean="0"/>
              <a:t>EAL </a:t>
            </a:r>
            <a:endParaRPr lang="en-US" dirty="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8805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mtClean="0"/>
              <a:t>List of Certified Products</a:t>
            </a:r>
            <a:endParaRPr lang="en-US" dirty="0"/>
          </a:p>
        </p:txBody>
      </p:sp>
      <p:pic>
        <p:nvPicPr>
          <p:cNvPr id="3" name="Picture 2"/>
          <p:cNvPicPr/>
          <p:nvPr/>
        </p:nvPicPr>
        <p:blipFill>
          <a:blip r:embed="rId2"/>
          <a:stretch>
            <a:fillRect/>
          </a:stretch>
        </p:blipFill>
        <p:spPr>
          <a:xfrm>
            <a:off x="-32288" y="-34871"/>
            <a:ext cx="9144000" cy="6858000"/>
          </a:xfrm>
          <a:prstGeom prst="rect">
            <a:avLst/>
          </a:prstGeom>
        </p:spPr>
      </p:pic>
    </p:spTree>
    <p:extLst>
      <p:ext uri="{BB962C8B-B14F-4D97-AF65-F5344CB8AC3E}">
        <p14:creationId xmlns:p14="http://schemas.microsoft.com/office/powerpoint/2010/main" val="3806553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kumimoji="1" lang="en-GB" altLang="en-US" smtClean="0"/>
              <a:t>Access Control Requirements</a:t>
            </a:r>
            <a:endParaRPr kumimoji="1"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215022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77813"/>
            <a:ext cx="8229600" cy="1398587"/>
          </a:xfrm>
        </p:spPr>
        <p:txBody>
          <a:bodyPr/>
          <a:lstStyle/>
          <a:p>
            <a:pPr eaLnBrk="1" hangingPunct="1"/>
            <a:r>
              <a:rPr lang="en-US" altLang="en-US" smtClean="0"/>
              <a:t>Trusted Platform Module (TPM)</a:t>
            </a:r>
          </a:p>
        </p:txBody>
      </p:sp>
      <p:sp>
        <p:nvSpPr>
          <p:cNvPr id="20483" name="Rectangle 3"/>
          <p:cNvSpPr>
            <a:spLocks noGrp="1" noChangeArrowheads="1"/>
          </p:cNvSpPr>
          <p:nvPr>
            <p:ph type="body" idx="1"/>
          </p:nvPr>
        </p:nvSpPr>
        <p:spPr>
          <a:xfrm>
            <a:off x="457200" y="1981200"/>
            <a:ext cx="8229600" cy="4454525"/>
          </a:xfrm>
        </p:spPr>
        <p:txBody>
          <a:bodyPr/>
          <a:lstStyle/>
          <a:p>
            <a:pPr eaLnBrk="1" hangingPunct="1">
              <a:lnSpc>
                <a:spcPct val="90000"/>
              </a:lnSpc>
            </a:pPr>
            <a:r>
              <a:rPr lang="en-US" altLang="en-US" smtClean="0"/>
              <a:t>concept from Trusted Computing Group </a:t>
            </a:r>
          </a:p>
          <a:p>
            <a:pPr eaLnBrk="1" hangingPunct="1">
              <a:lnSpc>
                <a:spcPct val="90000"/>
              </a:lnSpc>
            </a:pPr>
            <a:r>
              <a:rPr lang="en-US" altLang="en-US" smtClean="0"/>
              <a:t>hardware module at heart of hardware / software approach to trusted computing</a:t>
            </a:r>
          </a:p>
          <a:p>
            <a:pPr eaLnBrk="1" hangingPunct="1">
              <a:lnSpc>
                <a:spcPct val="90000"/>
              </a:lnSpc>
            </a:pPr>
            <a:r>
              <a:rPr lang="en-US" altLang="en-US" smtClean="0"/>
              <a:t>uses a TPM chip on</a:t>
            </a:r>
          </a:p>
          <a:p>
            <a:pPr lvl="1" eaLnBrk="1" hangingPunct="1">
              <a:lnSpc>
                <a:spcPct val="90000"/>
              </a:lnSpc>
            </a:pPr>
            <a:r>
              <a:rPr lang="en-US" altLang="en-US" smtClean="0"/>
              <a:t>motherboard, smart card, processor</a:t>
            </a:r>
          </a:p>
          <a:p>
            <a:pPr lvl="1" eaLnBrk="1" hangingPunct="1">
              <a:lnSpc>
                <a:spcPct val="90000"/>
              </a:lnSpc>
            </a:pPr>
            <a:r>
              <a:rPr lang="en-US" altLang="en-US" smtClean="0"/>
              <a:t>working with approved hardware / software</a:t>
            </a:r>
          </a:p>
          <a:p>
            <a:pPr lvl="1" eaLnBrk="1" hangingPunct="1">
              <a:lnSpc>
                <a:spcPct val="90000"/>
              </a:lnSpc>
            </a:pPr>
            <a:r>
              <a:rPr lang="en-US" altLang="en-US" smtClean="0"/>
              <a:t>generating and using crypto keys</a:t>
            </a:r>
          </a:p>
          <a:p>
            <a:pPr eaLnBrk="1" hangingPunct="1">
              <a:lnSpc>
                <a:spcPct val="90000"/>
              </a:lnSpc>
            </a:pPr>
            <a:r>
              <a:rPr lang="en-US" altLang="en-US" smtClean="0"/>
              <a:t>has 3 basic services: authenticated boot, certification, and encryption</a:t>
            </a:r>
          </a:p>
        </p:txBody>
      </p:sp>
    </p:spTree>
    <p:extLst>
      <p:ext uri="{BB962C8B-B14F-4D97-AF65-F5344CB8AC3E}">
        <p14:creationId xmlns:p14="http://schemas.microsoft.com/office/powerpoint/2010/main" val="30304376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t>TPM Functions</a:t>
            </a:r>
          </a:p>
        </p:txBody>
      </p:sp>
      <p:pic>
        <p:nvPicPr>
          <p:cNvPr id="24579" name="Picture 4" descr="f12.pdf                                                        00ABB570  Mnementh                      BEAE7A2F:"/>
          <p:cNvPicPr>
            <a:picLocks noChangeAspect="1" noChangeArrowheads="1"/>
          </p:cNvPicPr>
          <p:nvPr/>
        </p:nvPicPr>
        <p:blipFill>
          <a:blip r:embed="rId3">
            <a:extLst>
              <a:ext uri="{28A0092B-C50C-407E-A947-70E740481C1C}">
                <a14:useLocalDpi xmlns:a14="http://schemas.microsoft.com/office/drawing/2010/main" val="0"/>
              </a:ext>
            </a:extLst>
          </a:blip>
          <a:srcRect l="9265" t="14319" r="9265" b="21477"/>
          <a:stretch>
            <a:fillRect/>
          </a:stretch>
        </p:blipFill>
        <p:spPr bwMode="auto">
          <a:xfrm>
            <a:off x="2057400" y="1295400"/>
            <a:ext cx="5062538" cy="51657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439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kumimoji="1" lang="en-GB" altLang="en-US" smtClean="0"/>
              <a:t>Access Control Elements</a:t>
            </a:r>
            <a:endParaRPr kumimoji="1" lang="en-US" alt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2829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sz="4000" smtClean="0"/>
              <a:t>Lampson’s Access Control Matrix</a:t>
            </a:r>
            <a:endParaRPr lang="en-US" smtClean="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934969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IMPLEMENTATION</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6946419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eaLnBrk="1" hangingPunct="1"/>
            <a:r>
              <a:rPr lang="en-US" altLang="en-US" smtClean="0"/>
              <a:t>ACCESS CONTROL LISTS (ACLs)</a:t>
            </a: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04155765"/>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12535</TotalTime>
  <Words>1234</Words>
  <Application>Microsoft Macintosh PowerPoint</Application>
  <PresentationFormat>On-screen Show (4:3)</PresentationFormat>
  <Paragraphs>82</Paragraphs>
  <Slides>51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Calibri</vt:lpstr>
      <vt:lpstr>Times New Roman</vt:lpstr>
      <vt:lpstr>Arial</vt:lpstr>
      <vt:lpstr>Office Theme</vt:lpstr>
      <vt:lpstr>PowerPoint Presentation</vt:lpstr>
      <vt:lpstr>Access Control</vt:lpstr>
      <vt:lpstr>Access Control Principles</vt:lpstr>
      <vt:lpstr>Access Control Policies</vt:lpstr>
      <vt:lpstr>Access Control Requirements</vt:lpstr>
      <vt:lpstr>Access Control Elements</vt:lpstr>
      <vt:lpstr>Lampson’s Access Control Matrix</vt:lpstr>
      <vt:lpstr>IMPLEMENTATION</vt:lpstr>
      <vt:lpstr>ACCESS CONTROL LISTS (ACLs)</vt:lpstr>
      <vt:lpstr>CAPABILITY LISTS</vt:lpstr>
      <vt:lpstr>ACCESS CONTROL TRIPLES</vt:lpstr>
      <vt:lpstr>Access Control Structures</vt:lpstr>
      <vt:lpstr>ACL'S VS CAPABILITIES</vt:lpstr>
      <vt:lpstr>ACL'S VS CAPABILITIES</vt:lpstr>
      <vt:lpstr>Confused Deputy</vt:lpstr>
      <vt:lpstr>ACL’s and Confused Deputy</vt:lpstr>
      <vt:lpstr>Confused Deputy</vt:lpstr>
      <vt:lpstr>ACLs vs Capabilities</vt:lpstr>
      <vt:lpstr>UNIX File Concepts</vt:lpstr>
      <vt:lpstr>UNIX File Access Control</vt:lpstr>
      <vt:lpstr>UNIX File Access Control</vt:lpstr>
      <vt:lpstr>UNIX Access Control Lists</vt:lpstr>
      <vt:lpstr>Extended ACL</vt:lpstr>
      <vt:lpstr>Role-Based Access Control</vt:lpstr>
      <vt:lpstr>Role-Based Access Control</vt:lpstr>
      <vt:lpstr>Multilevel Security (MLS) Models</vt:lpstr>
      <vt:lpstr>Multilevel Security (MLS)</vt:lpstr>
      <vt:lpstr>Classifications and Clearances</vt:lpstr>
      <vt:lpstr>Clearances and Classification</vt:lpstr>
      <vt:lpstr>Subjects and Objects</vt:lpstr>
      <vt:lpstr>Multilevel Security (MLS)</vt:lpstr>
      <vt:lpstr>MLS Applications</vt:lpstr>
      <vt:lpstr>MLS Security Models</vt:lpstr>
      <vt:lpstr>Bell-LaPadula</vt:lpstr>
      <vt:lpstr>Bell-LaPadula</vt:lpstr>
      <vt:lpstr>BLP: The Bottom Line</vt:lpstr>
      <vt:lpstr>Biba’s Model</vt:lpstr>
      <vt:lpstr>Biba</vt:lpstr>
      <vt:lpstr>BLP vs Biba</vt:lpstr>
      <vt:lpstr>Reference Monitors</vt:lpstr>
      <vt:lpstr>Trojan Horse Defense</vt:lpstr>
      <vt:lpstr>System Certification</vt:lpstr>
      <vt:lpstr>Orange Book</vt:lpstr>
      <vt:lpstr>Orange Book Classes</vt:lpstr>
      <vt:lpstr>Orange Book: Last Word</vt:lpstr>
      <vt:lpstr>Common Criteria</vt:lpstr>
      <vt:lpstr>EAL 1 thru 7</vt:lpstr>
      <vt:lpstr>EAL </vt:lpstr>
      <vt:lpstr>List of Certified Products</vt:lpstr>
      <vt:lpstr>Trusted Platform Module (TPM)</vt:lpstr>
      <vt:lpstr>TPM Functions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momang</dc:creator>
  <cp:lastModifiedBy>Microsoft Office User</cp:lastModifiedBy>
  <cp:revision>12</cp:revision>
  <dcterms:created xsi:type="dcterms:W3CDTF">2015-04-02T19:16:44Z</dcterms:created>
  <dcterms:modified xsi:type="dcterms:W3CDTF">2018-04-29T21:43:57Z</dcterms:modified>
</cp:coreProperties>
</file>